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888" autoAdjust="0"/>
  </p:normalViewPr>
  <p:slideViewPr>
    <p:cSldViewPr>
      <p:cViewPr varScale="1">
        <p:scale>
          <a:sx n="74" d="100"/>
          <a:sy n="74" d="100"/>
        </p:scale>
        <p:origin x="-12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4DFC283-7567-4975-9C0D-6659CB35586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C1B459-9B86-4DDA-8B4F-5AD4D85E0AC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C283-7567-4975-9C0D-6659CB35586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459-9B86-4DDA-8B4F-5AD4D85E0A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C283-7567-4975-9C0D-6659CB35586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459-9B86-4DDA-8B4F-5AD4D85E0A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4DFC283-7567-4975-9C0D-6659CB35586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C1B459-9B86-4DDA-8B4F-5AD4D85E0AC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4DFC283-7567-4975-9C0D-6659CB35586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C1B459-9B86-4DDA-8B4F-5AD4D85E0AC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C283-7567-4975-9C0D-6659CB35586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459-9B86-4DDA-8B4F-5AD4D85E0AC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C283-7567-4975-9C0D-6659CB35586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459-9B86-4DDA-8B4F-5AD4D85E0AC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4DFC283-7567-4975-9C0D-6659CB35586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C1B459-9B86-4DDA-8B4F-5AD4D85E0AC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C283-7567-4975-9C0D-6659CB35586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459-9B86-4DDA-8B4F-5AD4D85E0A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4DFC283-7567-4975-9C0D-6659CB35586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C1B459-9B86-4DDA-8B4F-5AD4D85E0ACD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4DFC283-7567-4975-9C0D-6659CB35586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C1B459-9B86-4DDA-8B4F-5AD4D85E0ACD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4DFC283-7567-4975-9C0D-6659CB35586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C1B459-9B86-4DDA-8B4F-5AD4D85E0AC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thumb/5/53/DimeNovel.jpg/200px-DimeNovel.jpg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upload.wikimedia.org/wikipedia/commons/thumb/3/33/Gutenberg.jpg/220px-Gutenberg.jpg" TargetMode="Externa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illsboroillinois.net/library.JPG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yesterdaysgallery.com/pictures/19598.jpg" TargetMode="Externa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fcit.usf.edu/holocaust/gifs/01622.gif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neaca.com/images/SA105_HRT59_5_Pocket_Books_Adventure_.JPG" TargetMode="Externa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chinegrid.com/machinepress/wp-content/uploads/2010/06/Explorer_16_Microchip_Development_Board2.jpg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ohio-distinctive.com/images/products_large/SBW.JPG" TargetMode="Externa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rgbagent.com/wp-content/uploads/2012/05/free-fonts-commercial-use-1.jpg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graphics8.nytimes.com/images/blogs/bits/posts/amazon_books.533.jpg" TargetMode="Externa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bge.org.uk/assets/images/science/library_archives/lbos.jpg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e-book.com.au/Pulsing%20site%20logo.gif" TargetMode="Externa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a1.mzstatic.com/us/r1000/064/Purple/v4/f5/74/72/f57472f7-b51d-5fa3-7e69-5e1419f22a90/mza_5660649439804255209.175x175-75.jpg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mg1-cdn.newser.com/square-image/16878-20110401023025/cell-phone-novels-take-japan-by-storm.jpeg" TargetMode="Externa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g-ecx.images-amazon.com/images/G/01/kindle/dp/2012/KS/KS-slate-01-lg._V401030526_.jpg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.ytimg.com/vi/HvgGt6Qngvk/0.jpg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sopotamia.co.uk/writing/images/pic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2.bp.blogspot.com/_dyhv8F3lK6A/TNWzy6wBUPI/AAAAAAAAAPI/ZbmogIYtohs/s1600/blank-papyrus.gif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johnconners.files.wordpress.com/2007/05/left-handed-writing-description.jpg?w=600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upload.wikimedia.org/wikipedia/commons/thumb/7/7f/Family-bible.jpg/220px-Family-bible.jpg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ultural-china.com/chinaWH/images/arbigimages/3eb4cc3e2493c9ec9023b21a0914073a.jpg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abelprize.no/images/verker/handskrifter.jpg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fbook.com/assets/images/other/Yuan_dynasty_woodblock.jp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absolutechinatours.com/UploadFiles/ImageBase/Bisheng-printing-chinese-inventions-5.jpg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img3.etsystatic.com/000/0/5791064/il_570xN.155590867.jpg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9.com/images/portraits/12457_Gutenberg-Johannes.gif" TargetMode="Externa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thumb/b/b6/Gutenberg_Bible,_Lenox_Copy,_New_York_Public_Library,_2009._Pic_01.jpg/350px-Gutenberg_Bible,_Lenox_Copy,_New_York_Public_Library,_2009._Pic_01.jpg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mu.edu/~/media/Images/News/Stories/bridwell-exhibit-sample-lg.ashx?as=1&amp;w=250" TargetMode="Externa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3.bp.blogspot.com/-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viewzone.com/ferfal.bleach.gif" TargetMode="Externa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musicians4freedom.com/wp-content/uploads/2011/05/first-amendment.jpg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juniperbooks.com/wp-content/uploads/Navy-Blue-Paper-Wrapped-Books.jpg" TargetMode="Externa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91000" y="3810000"/>
            <a:ext cx="4724400" cy="13716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Kunstler Script" pitchFamily="66" charset="0"/>
              </a:rPr>
              <a:t>By: Mikayla Jordan, Elizabeth Aviles, &amp; Tanner Brown </a:t>
            </a:r>
            <a:endParaRPr lang="en-US" sz="3600" dirty="0">
              <a:latin typeface="Kunstler Script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0703273">
            <a:off x="2198643" y="2462128"/>
            <a:ext cx="5587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Georgia" pitchFamily="18" charset="0"/>
              </a:rPr>
              <a:t>The Evolution of the Book</a:t>
            </a:r>
            <a:endParaRPr lang="en-US" sz="36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568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0476" y="4631829"/>
            <a:ext cx="2743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1440 A.D.</a:t>
            </a:r>
          </a:p>
          <a:p>
            <a:endParaRPr lang="en-US" dirty="0"/>
          </a:p>
          <a:p>
            <a:r>
              <a:rPr lang="en-US" dirty="0" smtClean="0"/>
              <a:t>Johann </a:t>
            </a:r>
            <a:r>
              <a:rPr lang="en-US" dirty="0" err="1" smtClean="0"/>
              <a:t>Gutenburg</a:t>
            </a:r>
            <a:r>
              <a:rPr lang="en-US" dirty="0" smtClean="0"/>
              <a:t> completes his work, the spreading of words.</a:t>
            </a:r>
          </a:p>
        </p:txBody>
      </p:sp>
      <p:sp>
        <p:nvSpPr>
          <p:cNvPr id="5" name="Right Arrow 4"/>
          <p:cNvSpPr/>
          <p:nvPr/>
        </p:nvSpPr>
        <p:spPr>
          <a:xfrm rot="10800000">
            <a:off x="3967230" y="4648200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3962400" y="1030432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09600" y="762000"/>
            <a:ext cx="2743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1860 A.D.</a:t>
            </a:r>
          </a:p>
          <a:p>
            <a:endParaRPr lang="en-US" dirty="0"/>
          </a:p>
          <a:p>
            <a:r>
              <a:rPr lang="en-US" dirty="0" smtClean="0"/>
              <a:t>Dime novels are being sold and are printed on cheap paper.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22763"/>
            <a:ext cx="1905000" cy="300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124" y="2286164"/>
            <a:ext cx="6217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upload.wikimedia.org/wikipedia/commons/thumb/5/53/DimeNovel.jpg/200px-DimeNovel.jpg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124200"/>
            <a:ext cx="2095500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1029" y="5647492"/>
            <a:ext cx="4229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upload.wikimedia.org/wikipedia/commons/thumb/3/33/Gutenberg.jpg/220px-Gutenberg.jpg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873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0476" y="4631829"/>
            <a:ext cx="2743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1929 A.D.</a:t>
            </a:r>
          </a:p>
          <a:p>
            <a:endParaRPr lang="en-US" dirty="0"/>
          </a:p>
          <a:p>
            <a:r>
              <a:rPr lang="en-US" dirty="0" smtClean="0"/>
              <a:t>The Charles </a:t>
            </a:r>
            <a:r>
              <a:rPr lang="en-US" dirty="0" err="1" smtClean="0"/>
              <a:t>Boni</a:t>
            </a:r>
            <a:r>
              <a:rPr lang="en-US" dirty="0" smtClean="0"/>
              <a:t> Paper Books influences book clubs  and paperback novels</a:t>
            </a:r>
          </a:p>
        </p:txBody>
      </p:sp>
      <p:sp>
        <p:nvSpPr>
          <p:cNvPr id="5" name="Right Arrow 4"/>
          <p:cNvSpPr/>
          <p:nvPr/>
        </p:nvSpPr>
        <p:spPr>
          <a:xfrm rot="10800000">
            <a:off x="3967230" y="4648200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3962400" y="1030432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9600" y="762000"/>
            <a:ext cx="2743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1875 A.D.</a:t>
            </a:r>
          </a:p>
          <a:p>
            <a:endParaRPr lang="en-US" dirty="0"/>
          </a:p>
          <a:p>
            <a:r>
              <a:rPr lang="en-US" dirty="0" smtClean="0"/>
              <a:t>257 public libraries are open, where you can access cheap books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476" y="488528"/>
            <a:ext cx="2876895" cy="2251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90800" y="2895600"/>
            <a:ext cx="4878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www.hillsboroillinois.net/library.JPG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01" y="3377997"/>
            <a:ext cx="2060542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79265" y="6386155"/>
            <a:ext cx="5891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www.yesterdaysgallery.com/pictures/19598.jpg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8182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0476" y="4631829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1939 A.D.</a:t>
            </a:r>
          </a:p>
          <a:p>
            <a:endParaRPr lang="en-US" dirty="0"/>
          </a:p>
          <a:p>
            <a:r>
              <a:rPr lang="en-US" dirty="0" smtClean="0"/>
              <a:t>Pocket books enter paperback market.</a:t>
            </a:r>
          </a:p>
        </p:txBody>
      </p:sp>
      <p:sp>
        <p:nvSpPr>
          <p:cNvPr id="5" name="Right Arrow 4"/>
          <p:cNvSpPr/>
          <p:nvPr/>
        </p:nvSpPr>
        <p:spPr>
          <a:xfrm rot="10800000">
            <a:off x="3967230" y="4648200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3962400" y="1030432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9600" y="762000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1933 A.D.</a:t>
            </a:r>
          </a:p>
          <a:p>
            <a:endParaRPr lang="en-US" dirty="0"/>
          </a:p>
          <a:p>
            <a:r>
              <a:rPr lang="en-US" dirty="0" smtClean="0"/>
              <a:t>Nazis begin book burning.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973" y="404991"/>
            <a:ext cx="3912032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68969" y="3634099"/>
            <a:ext cx="4642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fcit.usf.edu/holocaust/gifs/01622.gif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12" y="4003431"/>
            <a:ext cx="3251376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809" y="6441831"/>
            <a:ext cx="8712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5"/>
              </a:rPr>
              <a:t>http://www.neaca.com/images/SA105_HRT59_5_Pocket_Books_Adventure_.</a:t>
            </a:r>
            <a:r>
              <a:rPr lang="en-US" dirty="0" smtClean="0">
                <a:hlinkClick r:id="rId5"/>
              </a:rPr>
              <a:t>JPG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914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0476" y="4631829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1986 A.D.</a:t>
            </a:r>
          </a:p>
          <a:p>
            <a:endParaRPr lang="en-US" dirty="0"/>
          </a:p>
          <a:p>
            <a:r>
              <a:rPr lang="en-US" dirty="0" smtClean="0"/>
              <a:t>The encyclopedia is available on </a:t>
            </a:r>
            <a:r>
              <a:rPr lang="en-US" dirty="0" err="1" smtClean="0"/>
              <a:t>CD-rom</a:t>
            </a:r>
            <a:r>
              <a:rPr lang="en-US" dirty="0" smtClean="0"/>
              <a:t>.</a:t>
            </a:r>
          </a:p>
        </p:txBody>
      </p:sp>
      <p:sp>
        <p:nvSpPr>
          <p:cNvPr id="5" name="Right Arrow 4"/>
          <p:cNvSpPr/>
          <p:nvPr/>
        </p:nvSpPr>
        <p:spPr>
          <a:xfrm rot="10800000">
            <a:off x="3967230" y="4648200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3962400" y="1030432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9600" y="762000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1958 A.D.</a:t>
            </a:r>
          </a:p>
          <a:p>
            <a:endParaRPr lang="en-US" dirty="0"/>
          </a:p>
          <a:p>
            <a:r>
              <a:rPr lang="en-US" dirty="0" smtClean="0"/>
              <a:t>The microchip is invented.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192" y="172902"/>
            <a:ext cx="3695700" cy="2882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88276" y="3055548"/>
            <a:ext cx="510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www.machinegrid.com/machinepress/wp-content/uploads/2010/06/Explorer_16_Microchip_Development_Board2.jpg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26" y="3946119"/>
            <a:ext cx="257175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65317" y="6362349"/>
            <a:ext cx="7151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www.ohio-distinctive.com/images/products_large/SBW.JPG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6961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0476" y="4631829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1995 A.D.</a:t>
            </a:r>
          </a:p>
          <a:p>
            <a:endParaRPr lang="en-US" dirty="0"/>
          </a:p>
          <a:p>
            <a:r>
              <a:rPr lang="en-US" dirty="0" smtClean="0"/>
              <a:t>Books are being sold online.</a:t>
            </a:r>
          </a:p>
        </p:txBody>
      </p:sp>
      <p:sp>
        <p:nvSpPr>
          <p:cNvPr id="5" name="Right Arrow 4"/>
          <p:cNvSpPr/>
          <p:nvPr/>
        </p:nvSpPr>
        <p:spPr>
          <a:xfrm rot="10800000">
            <a:off x="3967230" y="4648200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3962400" y="1030432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9600" y="762000"/>
            <a:ext cx="2743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1991 A.D.</a:t>
            </a:r>
          </a:p>
          <a:p>
            <a:endParaRPr lang="en-US" dirty="0"/>
          </a:p>
          <a:p>
            <a:r>
              <a:rPr lang="en-US" dirty="0" smtClean="0"/>
              <a:t>The internet is made available for </a:t>
            </a:r>
            <a:r>
              <a:rPr lang="en-US" dirty="0"/>
              <a:t>c</a:t>
            </a:r>
            <a:r>
              <a:rPr lang="en-US" dirty="0" smtClean="0"/>
              <a:t>ommercial use.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659" y="744415"/>
            <a:ext cx="3388351" cy="224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169" y="3200400"/>
            <a:ext cx="8727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rgbagent.com/wp-content/uploads/2012/05/free-fonts-commercial-use-1.jpg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49" y="4059079"/>
            <a:ext cx="3766880" cy="171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324600"/>
            <a:ext cx="8230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graphics8.nytimes.com/images/blogs/bits/posts/amazon_books.533.jpg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6961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0476" y="4631829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2001 – 2006 A.D.</a:t>
            </a:r>
          </a:p>
          <a:p>
            <a:endParaRPr lang="en-US" dirty="0"/>
          </a:p>
          <a:p>
            <a:r>
              <a:rPr lang="en-US" dirty="0" smtClean="0"/>
              <a:t>E-books grows slowly</a:t>
            </a:r>
          </a:p>
        </p:txBody>
      </p:sp>
      <p:sp>
        <p:nvSpPr>
          <p:cNvPr id="5" name="Right Arrow 4"/>
          <p:cNvSpPr/>
          <p:nvPr/>
        </p:nvSpPr>
        <p:spPr>
          <a:xfrm rot="10800000">
            <a:off x="3967230" y="4648200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3962400" y="1030432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9600" y="762000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1998 A.D.</a:t>
            </a:r>
          </a:p>
          <a:p>
            <a:endParaRPr lang="en-US" dirty="0"/>
          </a:p>
          <a:p>
            <a:r>
              <a:rPr lang="en-US" dirty="0" smtClean="0"/>
              <a:t>70,000 book titles and 50,000 publishers.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09312"/>
            <a:ext cx="3743325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9600" y="2939534"/>
            <a:ext cx="7685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www.rbge.org.uk/assets/images/science/library_archives/lbos.jpg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92" y="3457575"/>
            <a:ext cx="3267075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020" y="6183868"/>
            <a:ext cx="5926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www.e-book.com.au/Pulsing%20site%20logo.gif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6961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0476" y="4631829"/>
            <a:ext cx="2743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2006 A.D.</a:t>
            </a:r>
          </a:p>
          <a:p>
            <a:endParaRPr lang="en-US" dirty="0"/>
          </a:p>
          <a:p>
            <a:r>
              <a:rPr lang="en-US" dirty="0" smtClean="0"/>
              <a:t>Japanese-based cell phone novel via text message.</a:t>
            </a:r>
          </a:p>
        </p:txBody>
      </p:sp>
      <p:sp>
        <p:nvSpPr>
          <p:cNvPr id="5" name="Right Arrow 4"/>
          <p:cNvSpPr/>
          <p:nvPr/>
        </p:nvSpPr>
        <p:spPr>
          <a:xfrm rot="10800000">
            <a:off x="3967230" y="4648200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3962400" y="1030432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9600" y="762000"/>
            <a:ext cx="2743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2003 A.D. </a:t>
            </a:r>
          </a:p>
          <a:p>
            <a:endParaRPr lang="en-US" dirty="0"/>
          </a:p>
          <a:p>
            <a:r>
              <a:rPr lang="en-US" dirty="0" smtClean="0"/>
              <a:t>Online books increase because Amazon.com scans 120,000 books for online users.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762000"/>
            <a:ext cx="1950076" cy="1950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62200" y="3010543"/>
            <a:ext cx="594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a1.mzstatic.com/us/r1000/064/Purple/v4/f5/74/72/f57472f7-b51d-5fa3-7e69-5e1419f22a90/mza_5660649439804255209.175x175-75.jpg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456093"/>
            <a:ext cx="27432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1" y="6306234"/>
            <a:ext cx="716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img1-cdn.newser.com/square-image/16878-20110401023025/cell-phone-novels-take-japan-by-storm.jpeg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696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0476" y="4631829"/>
            <a:ext cx="2743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2008 A.D.</a:t>
            </a:r>
          </a:p>
          <a:p>
            <a:endParaRPr lang="en-US" dirty="0"/>
          </a:p>
          <a:p>
            <a:r>
              <a:rPr lang="en-US" dirty="0" smtClean="0"/>
              <a:t>Bookshop technology allows for quick scanning.</a:t>
            </a:r>
          </a:p>
        </p:txBody>
      </p:sp>
      <p:sp>
        <p:nvSpPr>
          <p:cNvPr id="5" name="Right Arrow 4"/>
          <p:cNvSpPr/>
          <p:nvPr/>
        </p:nvSpPr>
        <p:spPr>
          <a:xfrm rot="10800000">
            <a:off x="3967230" y="4648200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3962400" y="1030432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9600" y="762000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2007 A.D.</a:t>
            </a:r>
          </a:p>
          <a:p>
            <a:endParaRPr lang="en-US" dirty="0"/>
          </a:p>
          <a:p>
            <a:r>
              <a:rPr lang="en-US" dirty="0" smtClean="0"/>
              <a:t>Amazon kindle is invented.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16885"/>
            <a:ext cx="3406716" cy="329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9600" y="3637081"/>
            <a:ext cx="685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http://g-ecx.images-amazon.com/images/G/01/kindle/dp/2012/KS/KS-slate-01-lg._V401030526_.</a:t>
            </a:r>
            <a:r>
              <a:rPr lang="en-US" dirty="0" smtClean="0">
                <a:hlinkClick r:id="rId3"/>
              </a:rPr>
              <a:t>jpg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00" y="4576141"/>
            <a:ext cx="269240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91000" y="6400800"/>
            <a:ext cx="4578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i.ytimg.com/vi/HvgGt6Qngvk/0.jpg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696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457199"/>
            <a:ext cx="3200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Circa 3500 B.C.</a:t>
            </a:r>
          </a:p>
          <a:p>
            <a:endParaRPr lang="en-US" dirty="0" smtClean="0"/>
          </a:p>
          <a:p>
            <a:r>
              <a:rPr lang="en-US" sz="2400" dirty="0" smtClean="0"/>
              <a:t>Cuneiform  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25" y="714828"/>
            <a:ext cx="2209800" cy="1502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2716369" y="1224285"/>
            <a:ext cx="533400" cy="483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6656" y="2514600"/>
            <a:ext cx="6324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http://www.mesopotamia.co.uk/writing/images/pic.jpg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413956" y="3733800"/>
            <a:ext cx="25146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2400 B.C.</a:t>
            </a:r>
          </a:p>
          <a:p>
            <a:endParaRPr lang="en-US" dirty="0"/>
          </a:p>
          <a:p>
            <a:r>
              <a:rPr lang="en-US" sz="2400" dirty="0" smtClean="0"/>
              <a:t>Papyrus </a:t>
            </a:r>
            <a:endParaRPr lang="en-US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299" y="3494457"/>
            <a:ext cx="2301025" cy="1801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369194" y="5618703"/>
            <a:ext cx="77230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http://2.bp.blogspot.com/_dyhv8F3lK6A/TNWzy6wBUPI/AAAAAAAAAPI/ZbmogIYtohs/s1600/blank-papyrus.gif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" name="Left Arrow 8"/>
          <p:cNvSpPr/>
          <p:nvPr/>
        </p:nvSpPr>
        <p:spPr>
          <a:xfrm>
            <a:off x="4545169" y="4478729"/>
            <a:ext cx="533400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974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762000"/>
            <a:ext cx="2667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600 B.C.</a:t>
            </a:r>
          </a:p>
          <a:p>
            <a:endParaRPr lang="en-US" dirty="0"/>
          </a:p>
          <a:p>
            <a:r>
              <a:rPr lang="en-US" sz="2000" dirty="0" smtClean="0"/>
              <a:t>Left to Right writing and reading. </a:t>
            </a:r>
            <a:endParaRPr lang="en-US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762000"/>
            <a:ext cx="272415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457200" y="2743200"/>
            <a:ext cx="8077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http://johnconners.files.wordpress.com/2007/05/left-handed-writing-description.jpg?w=600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3733800" y="1600200"/>
            <a:ext cx="606380" cy="4867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689511" y="4343400"/>
            <a:ext cx="18288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200 B.C. </a:t>
            </a:r>
          </a:p>
          <a:p>
            <a:endParaRPr lang="en-US" dirty="0"/>
          </a:p>
          <a:p>
            <a:r>
              <a:rPr lang="en-US" sz="2800" dirty="0" smtClean="0"/>
              <a:t>Codex </a:t>
            </a:r>
            <a:endParaRPr lang="en-US" sz="2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550" y="3962400"/>
            <a:ext cx="1314450" cy="1840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Left Arrow 7"/>
          <p:cNvSpPr/>
          <p:nvPr/>
        </p:nvSpPr>
        <p:spPr>
          <a:xfrm>
            <a:off x="4495800" y="5105400"/>
            <a:ext cx="612820" cy="53066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48426" y="5943600"/>
            <a:ext cx="73119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http://upload.wikimedia.org/wikipedia/commons/thumb/7/7f/Family-bible.jpg/220px-Family-bible.jpg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343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609600"/>
            <a:ext cx="25908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105 A.D. </a:t>
            </a:r>
          </a:p>
          <a:p>
            <a:endParaRPr lang="en-US" dirty="0"/>
          </a:p>
          <a:p>
            <a:r>
              <a:rPr lang="en-US" dirty="0" smtClean="0"/>
              <a:t>Cai Lun was credited with inventing papermaking, using bark, hemp, old rags and used fish nets.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674966"/>
            <a:ext cx="2743200" cy="2054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3886200" y="1697914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57200" y="2794814"/>
            <a:ext cx="7543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http://www.cultural-china.com/chinaWH/images/arbigimages/3eb4cc3e2493c9ec9023b21a0914073a.jpg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953000" y="4648200"/>
            <a:ext cx="327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400-600 A.D.</a:t>
            </a:r>
          </a:p>
          <a:p>
            <a:endParaRPr lang="en-US" dirty="0"/>
          </a:p>
          <a:p>
            <a:r>
              <a:rPr lang="en-US" dirty="0" smtClean="0"/>
              <a:t>Advent of illustrated, handwritten manuscripts. 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215210"/>
            <a:ext cx="2526540" cy="163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457200" y="6037609"/>
            <a:ext cx="75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http://www.abelprize.no/images/verker/handskrifter.jpg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" name="Left Arrow 8"/>
          <p:cNvSpPr/>
          <p:nvPr/>
        </p:nvSpPr>
        <p:spPr>
          <a:xfrm>
            <a:off x="4000500" y="5230767"/>
            <a:ext cx="571500" cy="46663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502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762000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868 A.D.</a:t>
            </a:r>
          </a:p>
          <a:p>
            <a:endParaRPr lang="en-US" dirty="0"/>
          </a:p>
          <a:p>
            <a:r>
              <a:rPr lang="en-US" dirty="0" smtClean="0"/>
              <a:t>The first book is printed on paper.</a:t>
            </a:r>
            <a:endParaRPr lang="en-US" dirty="0"/>
          </a:p>
        </p:txBody>
      </p:sp>
      <p:sp>
        <p:nvSpPr>
          <p:cNvPr id="3" name="Right Arrow 2"/>
          <p:cNvSpPr/>
          <p:nvPr/>
        </p:nvSpPr>
        <p:spPr>
          <a:xfrm>
            <a:off x="3962400" y="1030432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ight Arrow 3"/>
          <p:cNvSpPr/>
          <p:nvPr/>
        </p:nvSpPr>
        <p:spPr>
          <a:xfrm rot="10800000">
            <a:off x="4114800" y="4648200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257800" y="4339932"/>
            <a:ext cx="2743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1041 A.D.</a:t>
            </a:r>
          </a:p>
          <a:p>
            <a:endParaRPr lang="en-US" dirty="0"/>
          </a:p>
          <a:p>
            <a:r>
              <a:rPr lang="en-US" dirty="0" smtClean="0"/>
              <a:t>The Chinese invented a movable type but was unsuccessful due to too many characters.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04799"/>
            <a:ext cx="1431701" cy="2199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71529" y="2880404"/>
            <a:ext cx="807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sfbook.com/assets/images/other/Yuan_dynasty_woodblock.jpg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60" y="3261542"/>
            <a:ext cx="3785578" cy="2856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3068" y="6211669"/>
            <a:ext cx="8829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www.absolutechinatours.com/UploadFiles/ImageBase/Bisheng-printing-chinese-inventions-5.jpg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033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762000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1250 A.D.</a:t>
            </a:r>
          </a:p>
          <a:p>
            <a:endParaRPr lang="en-US" dirty="0"/>
          </a:p>
          <a:p>
            <a:r>
              <a:rPr lang="en-US" dirty="0" smtClean="0"/>
              <a:t>First block printing was in Egypt.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150476" y="4631829"/>
            <a:ext cx="2743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1440 A.D.</a:t>
            </a:r>
          </a:p>
          <a:p>
            <a:endParaRPr lang="en-US" dirty="0"/>
          </a:p>
          <a:p>
            <a:r>
              <a:rPr lang="en-US" dirty="0" smtClean="0"/>
              <a:t>Johann Gutenberg completes his work, the spreading of words.</a:t>
            </a:r>
          </a:p>
        </p:txBody>
      </p:sp>
      <p:sp>
        <p:nvSpPr>
          <p:cNvPr id="6" name="Right Arrow 5"/>
          <p:cNvSpPr/>
          <p:nvPr/>
        </p:nvSpPr>
        <p:spPr>
          <a:xfrm rot="10800000">
            <a:off x="3967230" y="4648200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3962400" y="1030432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160" y="195195"/>
            <a:ext cx="3143250" cy="326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447800" y="3485813"/>
            <a:ext cx="7167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img3.etsystatic.com/000/0/5791064/il_570xN.155590867.jpg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337" y="3984219"/>
            <a:ext cx="1609725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249028" y="6488668"/>
            <a:ext cx="7366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5"/>
              </a:rPr>
              <a:t>http</a:t>
            </a:r>
            <a:r>
              <a:rPr lang="en-US">
                <a:hlinkClick r:id="rId5"/>
              </a:rPr>
              <a:t>://</a:t>
            </a:r>
            <a:r>
              <a:rPr lang="en-US" smtClean="0">
                <a:hlinkClick r:id="rId5"/>
              </a:rPr>
              <a:t>www.s9.com/images/portraits/12457_Gutenberg-Johannes.gif</a:t>
            </a:r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081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Arrow 3"/>
          <p:cNvSpPr/>
          <p:nvPr/>
        </p:nvSpPr>
        <p:spPr>
          <a:xfrm>
            <a:off x="3962400" y="1030432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 rot="10800000">
            <a:off x="3967230" y="4648200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09600" y="762000"/>
            <a:ext cx="2743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Circa 1455 A.D.</a:t>
            </a:r>
          </a:p>
          <a:p>
            <a:endParaRPr lang="en-US" dirty="0"/>
          </a:p>
          <a:p>
            <a:r>
              <a:rPr lang="en-US" dirty="0" smtClean="0"/>
              <a:t>The 42 line of Gutenberg bible was printed.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50476" y="4631829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1490 A.D.</a:t>
            </a:r>
          </a:p>
          <a:p>
            <a:endParaRPr lang="en-US" dirty="0"/>
          </a:p>
          <a:p>
            <a:r>
              <a:rPr lang="en-US" dirty="0" smtClean="0"/>
              <a:t>Printed books was widespread in Europe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201" y="457676"/>
            <a:ext cx="33337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9600" y="2520205"/>
            <a:ext cx="78485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http://upload.wikimedia.org/wikipedia/commons/thumb/b/b6/Gutenberg_Bible,_Lenox_Copy,_New_York_Public_Library,_2009._Pic_01.jpg/350px-Gutenberg_Bible,_Lenox_Copy,_New_York_Public_Library,_2009._</a:t>
            </a:r>
            <a:r>
              <a:rPr lang="en-US" dirty="0" smtClean="0">
                <a:hlinkClick r:id="rId3"/>
              </a:rPr>
              <a:t>Pic_01.jpg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146437"/>
            <a:ext cx="2714625" cy="2421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29025" y="5849743"/>
            <a:ext cx="4000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http://www.smu.edu/~/</a:t>
            </a:r>
            <a:r>
              <a:rPr lang="en-US" dirty="0" smtClean="0">
                <a:hlinkClick r:id="rId5"/>
              </a:rPr>
              <a:t>media/Images/News/Stories/bridwell-exhibit-sample-lg.ashx?as=1&amp;w=250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101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0476" y="4631829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1774 A.D.</a:t>
            </a:r>
          </a:p>
          <a:p>
            <a:endParaRPr lang="en-US" dirty="0"/>
          </a:p>
          <a:p>
            <a:r>
              <a:rPr lang="en-US" dirty="0" smtClean="0"/>
              <a:t>Chlorine is discovered and will bleach paper.</a:t>
            </a:r>
          </a:p>
        </p:txBody>
      </p:sp>
      <p:sp>
        <p:nvSpPr>
          <p:cNvPr id="5" name="Right Arrow 4"/>
          <p:cNvSpPr/>
          <p:nvPr/>
        </p:nvSpPr>
        <p:spPr>
          <a:xfrm rot="10800000">
            <a:off x="3967230" y="4648200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3962400" y="1030432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9600" y="762000"/>
            <a:ext cx="2743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1639 – 1640 A.D.</a:t>
            </a:r>
          </a:p>
          <a:p>
            <a:endParaRPr lang="en-US" dirty="0"/>
          </a:p>
          <a:p>
            <a:r>
              <a:rPr lang="en-US" dirty="0" smtClean="0"/>
              <a:t>America’s first book is printed “The Boy </a:t>
            </a:r>
            <a:r>
              <a:rPr lang="en-US" dirty="0" err="1" smtClean="0"/>
              <a:t>Palsm</a:t>
            </a:r>
            <a:r>
              <a:rPr lang="en-US" dirty="0"/>
              <a:t> </a:t>
            </a:r>
            <a:r>
              <a:rPr lang="en-US" dirty="0" smtClean="0"/>
              <a:t>book”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551" y="62865"/>
            <a:ext cx="2524125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67327" y="2430176"/>
            <a:ext cx="8204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http://3.bp.blogspot.com</a:t>
            </a:r>
            <a:r>
              <a:rPr lang="en-US" dirty="0" smtClean="0">
                <a:hlinkClick r:id="rId3"/>
              </a:rPr>
              <a:t>/-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07" y="3533775"/>
            <a:ext cx="2857500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" y="6084222"/>
            <a:ext cx="4682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www.viewzone.com/ferfal.bleach.gif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428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50476" y="4631829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1832 A.D.</a:t>
            </a:r>
          </a:p>
          <a:p>
            <a:endParaRPr lang="en-US" dirty="0"/>
          </a:p>
          <a:p>
            <a:r>
              <a:rPr lang="en-US" dirty="0" smtClean="0"/>
              <a:t>Books are wrapped in paper jackets.</a:t>
            </a:r>
          </a:p>
        </p:txBody>
      </p:sp>
      <p:sp>
        <p:nvSpPr>
          <p:cNvPr id="5" name="Right Arrow 4"/>
          <p:cNvSpPr/>
          <p:nvPr/>
        </p:nvSpPr>
        <p:spPr>
          <a:xfrm rot="10800000">
            <a:off x="3967230" y="4648200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2995246" y="781852"/>
            <a:ext cx="685800" cy="583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09600" y="762000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1791 A.D.</a:t>
            </a:r>
          </a:p>
          <a:p>
            <a:endParaRPr lang="en-US" dirty="0"/>
          </a:p>
          <a:p>
            <a:r>
              <a:rPr lang="en-US" dirty="0" smtClean="0"/>
              <a:t>The first amendment is passed.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229" y="304800"/>
            <a:ext cx="4733925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554" y="3168134"/>
            <a:ext cx="8682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musicians4freedom.com/wp-content/uploads/2011/05/first-amendment.jpg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86" y="3886198"/>
            <a:ext cx="2956270" cy="2549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862" y="6435981"/>
            <a:ext cx="8903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juniperbooks.com/wp-content/uploads/Navy-Blue-Paper-Wrapped-Books.jpg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6541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Custom 10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17BBFD"/>
      </a:accent1>
      <a:accent2>
        <a:srgbClr val="17BBFD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17BBFD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160</TotalTime>
  <Words>492</Words>
  <Application>Microsoft Office PowerPoint</Application>
  <PresentationFormat>On-screen Show (4:3)</PresentationFormat>
  <Paragraphs>130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Oriel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acs</dc:creator>
  <cp:lastModifiedBy>acs</cp:lastModifiedBy>
  <cp:revision>12</cp:revision>
  <dcterms:created xsi:type="dcterms:W3CDTF">2012-11-20T00:56:53Z</dcterms:created>
  <dcterms:modified xsi:type="dcterms:W3CDTF">2012-11-20T18:46:23Z</dcterms:modified>
</cp:coreProperties>
</file>